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60" r:id="rId5"/>
    <p:sldId id="259" r:id="rId6"/>
    <p:sldId id="261" r:id="rId7"/>
    <p:sldId id="258" r:id="rId8"/>
    <p:sldId id="25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7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1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7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3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3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30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7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5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21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38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9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904B6-542B-491A-ABCD-C428DB5DF26C}" type="datetimeFigureOut">
              <a:rPr lang="en-US" smtClean="0"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50294-11D2-4783-897D-48CEEA5B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3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380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8071" y="128789"/>
            <a:ext cx="8654602" cy="67292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400" b="1" u="sng" dirty="0"/>
              <a:t>National CURE’s with a Central Support System</a:t>
            </a:r>
            <a:endParaRPr lang="en-US" sz="4400" dirty="0"/>
          </a:p>
          <a:p>
            <a:r>
              <a:rPr lang="en-US" sz="4000" dirty="0"/>
              <a:t>Partnership in Research and Education in Plants for Undergraduates</a:t>
            </a:r>
          </a:p>
          <a:p>
            <a:r>
              <a:rPr lang="en-US" sz="4000" dirty="0"/>
              <a:t>SEA-PHAGES</a:t>
            </a:r>
          </a:p>
          <a:p>
            <a:r>
              <a:rPr lang="en-US" sz="4000" dirty="0"/>
              <a:t>Small World Initiative:  Crowd Sourcing Antibiotic Discovery</a:t>
            </a:r>
          </a:p>
          <a:p>
            <a:r>
              <a:rPr lang="en-US" sz="4000" dirty="0"/>
              <a:t>Genome Education Partnership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4400" b="1" u="sng" dirty="0"/>
              <a:t>Professional Network </a:t>
            </a:r>
            <a:endParaRPr lang="en-US" sz="4400" dirty="0"/>
          </a:p>
          <a:p>
            <a:r>
              <a:rPr lang="en-US" sz="4000" dirty="0"/>
              <a:t>CUREnet.org – professional network of instructors creating CURE’s</a:t>
            </a:r>
          </a:p>
          <a:p>
            <a:pPr marL="0" indent="0">
              <a:buNone/>
            </a:pPr>
            <a:r>
              <a:rPr lang="en-US" sz="4400" b="1" u="sng" dirty="0" smtClean="0"/>
              <a:t>Professional </a:t>
            </a:r>
            <a:r>
              <a:rPr lang="en-US" sz="4400" b="1" u="sng" dirty="0"/>
              <a:t>Development</a:t>
            </a:r>
            <a:endParaRPr lang="en-US" sz="4400" dirty="0"/>
          </a:p>
          <a:p>
            <a:r>
              <a:rPr lang="en-US" sz="4000" dirty="0"/>
              <a:t>CURE Summer Institute (National Academies of Science) at </a:t>
            </a:r>
            <a:r>
              <a:rPr lang="en-US" sz="4000" dirty="0" smtClean="0"/>
              <a:t>UT-Austin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400" b="1" u="sng" dirty="0" smtClean="0"/>
              <a:t>Recent </a:t>
            </a:r>
            <a:r>
              <a:rPr lang="en-US" sz="4400" b="1" u="sng" dirty="0"/>
              <a:t>Publications about CURE’s</a:t>
            </a:r>
            <a:endParaRPr lang="en-US" sz="4400" dirty="0"/>
          </a:p>
          <a:p>
            <a:r>
              <a:rPr lang="en-US" sz="3600" dirty="0" err="1"/>
              <a:t>Auchingloss</a:t>
            </a:r>
            <a:r>
              <a:rPr lang="en-US" sz="3600" dirty="0"/>
              <a:t>, L.C., et. al.  (2015) Assessment of course-based undergraduate research experiences:  A meeting report, CBE-Life Sciences Education 13: 29-40</a:t>
            </a:r>
          </a:p>
          <a:p>
            <a:r>
              <a:rPr lang="en-US" sz="3600" dirty="0" err="1"/>
              <a:t>Bangera</a:t>
            </a:r>
            <a:r>
              <a:rPr lang="en-US" sz="3600" dirty="0"/>
              <a:t> and Brownell, 2014.  Course-Based Undergraduate Research Experiences Can Make Scientific Research More Inclusive.  CBE Life Sci. Educ. 13(4): 602-606.</a:t>
            </a:r>
          </a:p>
          <a:p>
            <a:r>
              <a:rPr lang="en-US" sz="3600" dirty="0" err="1"/>
              <a:t>Lopatto</a:t>
            </a:r>
            <a:r>
              <a:rPr lang="en-US" sz="3600" dirty="0"/>
              <a:t>, D. et al.  2014. A central support system can facilitate implementation and sustainability of a classroom-based undergraduate research experience (CURE) in genomics.  CBE-Life Sciences Education vol. 13:  </a:t>
            </a:r>
            <a:r>
              <a:rPr lang="en-US" sz="3600" dirty="0" smtClean="0"/>
              <a:t>711-723</a:t>
            </a:r>
          </a:p>
          <a:p>
            <a:pPr marL="0" indent="0">
              <a:buNone/>
            </a:pPr>
            <a:endParaRPr lang="en-US" sz="23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58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243" y="4162179"/>
            <a:ext cx="4674967" cy="2507414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757438" y="365128"/>
            <a:ext cx="7886700" cy="9871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CURE</a:t>
            </a:r>
            <a:br>
              <a:rPr lang="en-US" dirty="0" smtClean="0"/>
            </a:br>
            <a:r>
              <a:rPr lang="en-US" sz="3100" dirty="0" smtClean="0"/>
              <a:t>Course-based undergraduate Research Experience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757438" y="1202094"/>
            <a:ext cx="66970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class devoted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Using the scientific process to address novel questions and test new hypotheses, with iteration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Involving students in a broader scientific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Allowing students to form collaborations</a:t>
            </a:r>
            <a:endParaRPr lang="en-US" sz="2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8" y="3754915"/>
            <a:ext cx="5251700" cy="130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30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243" y="4162179"/>
            <a:ext cx="4674967" cy="2507414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757438" y="365128"/>
            <a:ext cx="7886700" cy="9871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CURE</a:t>
            </a:r>
            <a:br>
              <a:rPr lang="en-US" dirty="0" smtClean="0"/>
            </a:br>
            <a:r>
              <a:rPr lang="en-US" sz="3100" dirty="0" smtClean="0"/>
              <a:t>Course-based undergraduate Research Experience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757438" y="1196793"/>
            <a:ext cx="66970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Small World Initiative:  Crowd Sourcing Antibiotic Discovery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Yale Center for Teaching and Learning and Jo </a:t>
            </a:r>
            <a:r>
              <a:rPr lang="en-US" sz="2400" dirty="0" err="1" smtClean="0"/>
              <a:t>Handelsman</a:t>
            </a:r>
            <a:endParaRPr lang="en-US" sz="2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8" y="3754915"/>
            <a:ext cx="5251700" cy="130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65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006" y="186999"/>
            <a:ext cx="7274714" cy="647449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159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243" y="4162179"/>
            <a:ext cx="4674967" cy="2507414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757438" y="365128"/>
            <a:ext cx="7886700" cy="9871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CURE</a:t>
            </a:r>
            <a:br>
              <a:rPr lang="en-US" dirty="0" smtClean="0"/>
            </a:br>
            <a:r>
              <a:rPr lang="en-US" sz="3100" dirty="0" smtClean="0"/>
              <a:t>Course-based undergraduate Research Experience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757438" y="1196793"/>
            <a:ext cx="66970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Small World Initiative:  Crowd Sourcing Antibiotic Discovery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Yale Center for Teaching and Learning and Jo </a:t>
            </a:r>
            <a:r>
              <a:rPr lang="en-US" sz="2400" dirty="0" err="1" smtClean="0"/>
              <a:t>Handelsman</a:t>
            </a:r>
            <a:endParaRPr lang="en-US" sz="24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8" y="3754915"/>
            <a:ext cx="5251700" cy="130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8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243" y="4162179"/>
            <a:ext cx="4674967" cy="2507414"/>
          </a:xfrm>
          <a:prstGeom prst="rect">
            <a:avLst/>
          </a:prstGeom>
        </p:spPr>
      </p:pic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757438" y="365128"/>
            <a:ext cx="7886700" cy="9871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CURE</a:t>
            </a:r>
            <a:br>
              <a:rPr lang="en-US" dirty="0" smtClean="0"/>
            </a:br>
            <a:r>
              <a:rPr lang="en-US" sz="3100" dirty="0" smtClean="0"/>
              <a:t>Course-based undergraduate Research Experience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893874" y="1352283"/>
            <a:ext cx="66970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Benefits: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Provide research experience for more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Improve retention in the major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Builds students self-efficacy in science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63" y="3291275"/>
            <a:ext cx="5251700" cy="130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24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8071" y="128789"/>
            <a:ext cx="8654602" cy="67292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400" b="1" u="sng" dirty="0"/>
              <a:t>National CURE’s with a Central Support System</a:t>
            </a:r>
            <a:endParaRPr lang="en-US" sz="4400" dirty="0"/>
          </a:p>
          <a:p>
            <a:r>
              <a:rPr lang="en-US" sz="4000" dirty="0"/>
              <a:t>Partnership in Research and Education in Plants for Undergraduates</a:t>
            </a:r>
          </a:p>
          <a:p>
            <a:r>
              <a:rPr lang="en-US" sz="4000" dirty="0"/>
              <a:t>SEA-PHAGES</a:t>
            </a:r>
          </a:p>
          <a:p>
            <a:r>
              <a:rPr lang="en-US" sz="4000" dirty="0"/>
              <a:t>Small World Initiative:  Crowd Sourcing Antibiotic Discovery</a:t>
            </a:r>
          </a:p>
          <a:p>
            <a:r>
              <a:rPr lang="en-US" sz="4000" dirty="0"/>
              <a:t>Genome Education Partnership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4400" b="1" u="sng" dirty="0"/>
              <a:t>Professional Network </a:t>
            </a:r>
            <a:endParaRPr lang="en-US" sz="4400" dirty="0"/>
          </a:p>
          <a:p>
            <a:r>
              <a:rPr lang="en-US" sz="4000" dirty="0"/>
              <a:t>CUREnet.org – professional network of instructors creating CURE’s</a:t>
            </a:r>
          </a:p>
          <a:p>
            <a:pPr marL="0" indent="0">
              <a:buNone/>
            </a:pPr>
            <a:r>
              <a:rPr lang="en-US" sz="4400" b="1" u="sng" dirty="0" smtClean="0"/>
              <a:t>Professional </a:t>
            </a:r>
            <a:r>
              <a:rPr lang="en-US" sz="4400" b="1" u="sng" dirty="0"/>
              <a:t>Development</a:t>
            </a:r>
            <a:endParaRPr lang="en-US" sz="4400" dirty="0"/>
          </a:p>
          <a:p>
            <a:r>
              <a:rPr lang="en-US" sz="4000" dirty="0"/>
              <a:t>CURE Summer Institute (National Academies of Science) at </a:t>
            </a:r>
            <a:r>
              <a:rPr lang="en-US" sz="4000" dirty="0" smtClean="0"/>
              <a:t>UT-Austin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400" b="1" u="sng" dirty="0" smtClean="0"/>
              <a:t>Recent </a:t>
            </a:r>
            <a:r>
              <a:rPr lang="en-US" sz="4400" b="1" u="sng" dirty="0"/>
              <a:t>Publications about CURE’s</a:t>
            </a:r>
            <a:endParaRPr lang="en-US" sz="4400" dirty="0"/>
          </a:p>
          <a:p>
            <a:r>
              <a:rPr lang="en-US" sz="3600" dirty="0" err="1"/>
              <a:t>Auchingloss</a:t>
            </a:r>
            <a:r>
              <a:rPr lang="en-US" sz="3600" dirty="0"/>
              <a:t>, L.C., et. al.  (2015) Assessment of course-based undergraduate research experiences:  A meeting report, CBE-Life Sciences Education 13: 29-40</a:t>
            </a:r>
          </a:p>
          <a:p>
            <a:r>
              <a:rPr lang="en-US" sz="3600" dirty="0" err="1"/>
              <a:t>Bangera</a:t>
            </a:r>
            <a:r>
              <a:rPr lang="en-US" sz="3600" dirty="0"/>
              <a:t> and Brownell, 2014.  Course-Based Undergraduate Research Experiences Can Make Scientific Research More Inclusive.  CBE Life Sci. Educ. 13(4): 602-606.</a:t>
            </a:r>
          </a:p>
          <a:p>
            <a:r>
              <a:rPr lang="en-US" sz="3600" dirty="0" err="1"/>
              <a:t>Lopatto</a:t>
            </a:r>
            <a:r>
              <a:rPr lang="en-US" sz="3600" dirty="0"/>
              <a:t>, D. et al.  2014. A central support system can facilitate implementation and sustainability of a classroom-based undergraduate research experience (CURE) in genomics.  CBE-Life Sciences Education vol. 13:  </a:t>
            </a:r>
            <a:r>
              <a:rPr lang="en-US" sz="3600" dirty="0" smtClean="0"/>
              <a:t>711-723</a:t>
            </a:r>
          </a:p>
          <a:p>
            <a:pPr marL="0" indent="0">
              <a:buNone/>
            </a:pPr>
            <a:endParaRPr lang="en-US" sz="23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436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</TotalTime>
  <Words>266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CURE Course-based undergraduate Research Experience  </vt:lpstr>
      <vt:lpstr>CURE Course-based undergraduate Research Experience  </vt:lpstr>
      <vt:lpstr>PowerPoint Presentation</vt:lpstr>
      <vt:lpstr>CURE Course-based undergraduate Research Experience  </vt:lpstr>
      <vt:lpstr>CURE Course-based undergraduate Research Experience  </vt:lpstr>
      <vt:lpstr>PowerPoint Presentation</vt:lpstr>
    </vt:vector>
  </TitlesOfParts>
  <Company>North Dakota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Hodgson</dc:creator>
  <cp:lastModifiedBy>Angela Hodgson</cp:lastModifiedBy>
  <cp:revision>5</cp:revision>
  <dcterms:created xsi:type="dcterms:W3CDTF">2015-03-28T21:19:49Z</dcterms:created>
  <dcterms:modified xsi:type="dcterms:W3CDTF">2015-03-29T12:10:25Z</dcterms:modified>
</cp:coreProperties>
</file>